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5"/>
  </p:notes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3" r:id="rId15"/>
    <p:sldId id="274" r:id="rId16"/>
    <p:sldId id="275" r:id="rId17"/>
    <p:sldId id="276" r:id="rId18"/>
    <p:sldId id="271" r:id="rId19"/>
    <p:sldId id="272" r:id="rId20"/>
    <p:sldId id="284" r:id="rId21"/>
    <p:sldId id="277" r:id="rId22"/>
    <p:sldId id="285" r:id="rId23"/>
    <p:sldId id="278" r:id="rId24"/>
    <p:sldId id="286" r:id="rId25"/>
    <p:sldId id="279" r:id="rId26"/>
    <p:sldId id="280" r:id="rId27"/>
    <p:sldId id="287" r:id="rId28"/>
    <p:sldId id="281" r:id="rId29"/>
    <p:sldId id="291" r:id="rId30"/>
    <p:sldId id="288" r:id="rId31"/>
    <p:sldId id="289" r:id="rId32"/>
    <p:sldId id="290" r:id="rId33"/>
    <p:sldId id="292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FF"/>
    <a:srgbClr val="FFD9B3"/>
    <a:srgbClr val="FFFFCC"/>
    <a:srgbClr val="CCFFFF"/>
    <a:srgbClr val="FFCCFF"/>
    <a:srgbClr val="FFC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14" autoAdjust="0"/>
  </p:normalViewPr>
  <p:slideViewPr>
    <p:cSldViewPr>
      <p:cViewPr>
        <p:scale>
          <a:sx n="116" d="100"/>
          <a:sy n="116" d="100"/>
        </p:scale>
        <p:origin x="-149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1E06F24-1C76-4038-A0EA-2C39E5764BF5}" type="datetimeFigureOut">
              <a:rPr lang="ru-RU"/>
              <a:pPr>
                <a:defRPr/>
              </a:pPr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79802EA-8123-4984-ADEA-547AF6A0C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642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56B790-0526-4EE0-9D7C-11586544968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2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1D0ECE-9655-4265-A89D-52E07E714445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B274C-1384-4849-8A63-01790EF7EA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5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F499A5-4D66-4281-99F2-CB50F3A02689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2521E-7D76-446D-B7AC-B13F6AF056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8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D75B3-565F-4214-8327-B85ED4B5CD79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56BC2-CEF3-42A9-958F-CCFD7CF2C2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5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37505-4A50-4C91-A0F2-2E74E8478FA8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7162-2683-4D3B-BEB9-486211B372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ABED12-A481-4D18-9E33-0DA7409150C9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6CF3B-8DAF-4665-A48E-C425FD77AF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4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98B71C-F836-4E00-9246-D637631C7AE3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132DB-74F9-44D0-9E13-E04676562B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BF5B1-F5B8-4D0F-84C1-297C67F3A210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CB19-2A44-47F0-BFDA-1CC35FA77B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1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235BB8-DA6C-4ED9-956F-6FD07FC3BDBC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07464-1CD3-435B-ACBB-528A174646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DABC03-7B48-4751-826B-2D592C57B00C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E82EB-68AC-402D-A90E-E9883A933A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2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2B52C-7C32-4225-9340-6806FE86B496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CE3D-3E87-467F-9E38-20E1CFA110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917D0-3A12-4F1F-B2CA-95E655786E18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8C755-0C75-4438-A839-E92E0502A1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0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F785FC-C966-4385-9641-C3D0C231CFEE}" type="datetimeFigureOut">
              <a:rPr lang="en-US" smtClean="0"/>
              <a:pPr>
                <a:defRPr/>
              </a:pPr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578672-FF0C-453E-88EC-412F47CBE6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5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Toshiba\Desktop\Проект ОБЖ\97937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419600"/>
            <a:ext cx="1731963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3276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charset="0"/>
              </a:rPr>
              <a:t>Человек и его здоровье</a:t>
            </a:r>
            <a:r>
              <a:rPr lang="en-US" sz="4000" dirty="0" smtClean="0"/>
              <a:t> </a:t>
            </a:r>
            <a:endParaRPr lang="ru-RU" sz="4000" b="1" dirty="0" smtClean="0"/>
          </a:p>
        </p:txBody>
      </p:sp>
      <p:pic>
        <p:nvPicPr>
          <p:cNvPr id="14341" name="Picture 5" descr="zdoroviy_obraz_zhizh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11480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C:\Users\Toshiba\Desktop\Проект ОБЖ\2708201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4343400" cy="914400"/>
          </a:xfrm>
        </p:spPr>
        <p:txBody>
          <a:bodyPr/>
          <a:lstStyle/>
          <a:p>
            <a:pPr algn="ctr"/>
            <a:r>
              <a:rPr lang="ru-RU" sz="3600" b="1" u="sng" smtClean="0">
                <a:solidFill>
                  <a:schemeClr val="bg1"/>
                </a:solidFill>
              </a:rPr>
              <a:t>Элементы ЗОЖ</a:t>
            </a:r>
          </a:p>
        </p:txBody>
      </p:sp>
      <p:sp>
        <p:nvSpPr>
          <p:cNvPr id="24579" name="Содержимое 5"/>
          <p:cNvSpPr>
            <a:spLocks noGrp="1"/>
          </p:cNvSpPr>
          <p:nvPr>
            <p:ph sz="half" idx="1"/>
          </p:nvPr>
        </p:nvSpPr>
        <p:spPr>
          <a:xfrm>
            <a:off x="4876800" y="914400"/>
            <a:ext cx="4267200" cy="594360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Оптимальный уровень двигательной активности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Закаливание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Рациональное питание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Соблюдение режима труда и отдыха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Личная гигиена 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Регулярное прохождение медицинских осмотров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Экологически грамотное поведение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Психическая и эмоциональная устойчивость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Сексуальное воспитание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Отказ от вредных привычек</a:t>
            </a:r>
          </a:p>
          <a:p>
            <a:pPr>
              <a:buClr>
                <a:schemeClr val="bg1"/>
              </a:buClr>
            </a:pPr>
            <a:r>
              <a:rPr lang="ru-RU" sz="1800" b="1" smtClean="0">
                <a:solidFill>
                  <a:schemeClr val="bg1"/>
                </a:solidFill>
              </a:rPr>
              <a:t>Безопасное поведение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Users\Toshiba\Desktop\0_65cae_e2a4cee9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</a:rPr>
              <a:t>Современные методы оздоровления</a:t>
            </a:r>
            <a:endParaRPr lang="ru-RU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одержимое 21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3962400"/>
          </a:xfrm>
        </p:spPr>
        <p:txBody>
          <a:bodyPr>
            <a:noAutofit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Совершенствование духовности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Физическое совершенствование 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Дыхательные техники и их применение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Питание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Управление эмоциями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Управление мыслями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Биоэнергетика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838200"/>
          </a:xfrm>
        </p:spPr>
        <p:txBody>
          <a:bodyPr/>
          <a:lstStyle/>
          <a:p>
            <a:pPr algn="ctr"/>
            <a:r>
              <a:rPr lang="ru-RU" u="sng" smtClean="0"/>
              <a:t>Факторы риска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/>
              <a:t>Факторы риска внешней среды: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Физические  (солнце, радиостанции и т.п.)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Биологические (инфекции)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Химические (моющие, чистящие и красящие средства)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Социальные (социальная напряженность, революция)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Психического характера( ссоры, конфликты, стресс)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/>
              <a:t>Факторы риска внутренней среды: 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Биологические – развитие болезней.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Порог чувствительности – это минимальное воздействие, вызывающее ответную реакцию организма.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Как правило, чем сильнее воздействие, тем больше реакция. Но бывают и исключения: на небольшое воздействие организм реагирует чрезвычайно сильно: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Аллергическая реакция немедленного типа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Реакция на сверхслабые воздействия какого-либо хим. вещества в течение длительного времени.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Toshiba\Desktop\574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609600"/>
            <a:ext cx="29718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066800"/>
          </a:xfrm>
        </p:spPr>
        <p:txBody>
          <a:bodyPr/>
          <a:lstStyle/>
          <a:p>
            <a:pPr algn="ctr"/>
            <a:r>
              <a:rPr lang="ru-RU" u="sng" smtClean="0"/>
              <a:t>Солнце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Самым мощным природным фактором физического воздействия является – солнечный свет.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Длительное пребывание на солнце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может привести к: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ожогам различной степени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тепловому удару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Правила поведения человека на солнце: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Обязательно носите в жаркую погоду головной убор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 Загорать нужно постепенно (с 2-3 мин в первый день и прибавляя в последующие дни по 1-2 мин.)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Не пребывать на открытом солнце больше 2 часов в день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u="sng" dirty="0" smtClean="0"/>
              <a:t>Факторы, разрушающие здоровье человека</a:t>
            </a:r>
            <a:endParaRPr lang="ru-RU" u="sng" dirty="0"/>
          </a:p>
        </p:txBody>
      </p:sp>
      <p:pic>
        <p:nvPicPr>
          <p:cNvPr id="3074" name="Picture 2" descr="C:\Users\Toshiba\Desktop\71891451_130910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590800"/>
            <a:ext cx="3238500" cy="2428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81000" y="2209800"/>
            <a:ext cx="2438400" cy="121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Употребление табака (курение)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9000" y="5105400"/>
            <a:ext cx="2438400" cy="121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Употребление алкоголя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24600" y="2209800"/>
            <a:ext cx="2438400" cy="121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Наркомания и токсикомания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Toshiba\Desktop\df354f3f0082fade71ce30af69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0738" y="3810000"/>
            <a:ext cx="1973262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ru-RU" u="sng" smtClean="0"/>
              <a:t>Курение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200" b="1" dirty="0" smtClean="0"/>
              <a:t>Курение</a:t>
            </a:r>
            <a:r>
              <a:rPr lang="ru-RU" sz="2200" dirty="0" smtClean="0"/>
              <a:t> — вдыхание дыма препаратов, преимущественно растительного происхождения, тлеющих в потоке вдыхаемого воздуха, с целью насыщения организма содержащимися в них активными веществами путём их возгонки и последующего всасывания в лёгких и дыхательных путях.</a:t>
            </a:r>
          </a:p>
          <a:p>
            <a:pPr>
              <a:buFont typeface="Georgia" pitchFamily="18" charset="0"/>
              <a:buNone/>
            </a:pPr>
            <a:r>
              <a:rPr lang="ru-RU" sz="2200" dirty="0" smtClean="0"/>
              <a:t>Курение приносит вред организму человека, т.к. вдыхаемый дым обжигает слизистые и в нём содержится большое количество вредных веществ (угарный газ, </a:t>
            </a:r>
            <a:r>
              <a:rPr lang="ru-RU" sz="2200" dirty="0" err="1" smtClean="0"/>
              <a:t>нитрозамины</a:t>
            </a:r>
            <a:r>
              <a:rPr lang="ru-RU" sz="2200" dirty="0" smtClean="0"/>
              <a:t> и т.п.)</a:t>
            </a:r>
          </a:p>
          <a:p>
            <a:pPr>
              <a:buFont typeface="Georgia" pitchFamily="18" charset="0"/>
              <a:buNone/>
            </a:pPr>
            <a:r>
              <a:rPr lang="ru-RU" sz="2200" b="1" u="sng" dirty="0" smtClean="0"/>
              <a:t>Чрезмерное курение вызывает такие заболевания, как:</a:t>
            </a:r>
          </a:p>
          <a:p>
            <a:r>
              <a:rPr lang="ru-RU" sz="2200" dirty="0" smtClean="0"/>
              <a:t>рак лёгких, рта и дыхательных путей</a:t>
            </a:r>
          </a:p>
          <a:p>
            <a:r>
              <a:rPr lang="ru-RU" sz="2200" dirty="0" smtClean="0"/>
              <a:t>хроническая </a:t>
            </a:r>
            <a:r>
              <a:rPr lang="ru-RU" sz="2200" dirty="0" err="1" smtClean="0"/>
              <a:t>обструктивная</a:t>
            </a:r>
            <a:r>
              <a:rPr lang="ru-RU" sz="2200" dirty="0" smtClean="0"/>
              <a:t> болезнь легких (ХОБЛ) </a:t>
            </a:r>
          </a:p>
          <a:p>
            <a:r>
              <a:rPr lang="ru-RU" sz="2200" dirty="0" smtClean="0"/>
              <a:t>психические, сердечно-сосудистые и др. заболевания. </a:t>
            </a:r>
          </a:p>
          <a:p>
            <a:r>
              <a:rPr lang="ru-RU" sz="2200" dirty="0" smtClean="0"/>
              <a:t>импотенция</a:t>
            </a:r>
          </a:p>
          <a:p>
            <a:pPr>
              <a:buFont typeface="Georgia" pitchFamily="18" charset="0"/>
              <a:buNone/>
            </a:pPr>
            <a:endParaRPr lang="ru-RU" sz="2000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ru-RU" u="sng" smtClean="0"/>
              <a:t>Алкоголизм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dirty="0" smtClean="0"/>
              <a:t>Алкоголизм</a:t>
            </a:r>
            <a:r>
              <a:rPr lang="ru-RU" sz="2000" dirty="0" smtClean="0"/>
              <a:t> — заболевание, характеризующееся болезненным пристрастием к алкоголю, с психической и физической зависимостью от него.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Длительное злоупотребление алкоголем приводит к необратимым изменениям внутренних органов.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u="sng" dirty="0" smtClean="0"/>
              <a:t>На фоне хронического алкоголизма развиваются такие заболевания, как: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Внутримозговое кровоизлияние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Цирроз печени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Панкреатит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Гастрит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Рак пищевода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Рак желудка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Рак прямой кишки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Гемолитическая анемия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Аритмия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Алкогольная </a:t>
            </a:r>
            <a:r>
              <a:rPr lang="ru-RU" sz="2000" dirty="0" err="1" smtClean="0"/>
              <a:t>кардиомиопатия</a:t>
            </a:r>
            <a:endParaRPr lang="ru-RU" sz="20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Нефропатия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000" dirty="0"/>
          </a:p>
        </p:txBody>
      </p:sp>
      <p:pic>
        <p:nvPicPr>
          <p:cNvPr id="30723" name="Picture 3" descr="C:\Users\Toshiba\Desktop\f0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200400"/>
            <a:ext cx="46672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/>
            <a:r>
              <a:rPr lang="ru-RU" u="sng" smtClean="0"/>
              <a:t>Наркомания и токсикомания</a:t>
            </a: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200" b="1" smtClean="0"/>
              <a:t>Наркомания</a:t>
            </a:r>
            <a:r>
              <a:rPr lang="ru-RU" sz="2200" smtClean="0"/>
              <a:t> — хроническое прогредиентное заболевание, вызванное употреблением веществ-</a:t>
            </a:r>
            <a:r>
              <a:rPr lang="ru-RU" sz="2200" u="sng" smtClean="0"/>
              <a:t>наркотиков</a:t>
            </a:r>
            <a:r>
              <a:rPr lang="ru-RU" sz="2200" smtClean="0"/>
              <a:t>.</a:t>
            </a:r>
          </a:p>
          <a:p>
            <a:pPr>
              <a:buFont typeface="Georgia" pitchFamily="18" charset="0"/>
              <a:buNone/>
            </a:pPr>
            <a:r>
              <a:rPr lang="ru-RU" sz="2200" smtClean="0"/>
              <a:t>Также употребляется термин «токсикомания» — обычно это означает зависимость от веществ, которые законом не отнесены к наркотикам.</a:t>
            </a:r>
          </a:p>
          <a:p>
            <a:pPr>
              <a:buFont typeface="Georgia" pitchFamily="18" charset="0"/>
              <a:buNone/>
            </a:pPr>
            <a:r>
              <a:rPr lang="ru-RU" sz="2200" u="sng" smtClean="0"/>
              <a:t>Наркотики вызывают: </a:t>
            </a:r>
          </a:p>
          <a:p>
            <a:r>
              <a:rPr lang="ru-RU" sz="2200" smtClean="0"/>
              <a:t>сильную психологическую зависимость (эйфория, чувство бодрости, повышенное настроение)</a:t>
            </a:r>
          </a:p>
          <a:p>
            <a:r>
              <a:rPr lang="ru-RU" sz="2200" smtClean="0"/>
              <a:t>физическую зависимость (тягостные, мучительные ощущения, болезненное состояние при перерыве в постоянном приёме наркотиков (</a:t>
            </a:r>
            <a:r>
              <a:rPr lang="ru-RU" sz="2200" i="1" smtClean="0"/>
              <a:t>ломка</a:t>
            </a:r>
            <a:r>
              <a:rPr lang="ru-RU" sz="2200" smtClean="0"/>
              <a:t>)</a:t>
            </a:r>
          </a:p>
          <a:p>
            <a:r>
              <a:rPr lang="ru-RU" sz="2200" smtClean="0"/>
              <a:t>изменение чувствительности к наркотику (толерантность)</a:t>
            </a:r>
          </a:p>
          <a:p>
            <a:pPr>
              <a:buFont typeface="Georgia" pitchFamily="18" charset="0"/>
              <a:buNone/>
            </a:pPr>
            <a:endParaRPr lang="ru-RU" sz="20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Текст 4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7772400" cy="1509713"/>
          </a:xfrm>
        </p:spPr>
        <p:txBody>
          <a:bodyPr/>
          <a:lstStyle/>
          <a:p>
            <a:pPr marL="44450" algn="ctr"/>
            <a:r>
              <a:rPr lang="ru-RU" sz="6000" smtClean="0"/>
              <a:t>ЛИЧНАЯ ГИГИЕНА </a:t>
            </a:r>
          </a:p>
        </p:txBody>
      </p:sp>
      <p:pic>
        <p:nvPicPr>
          <p:cNvPr id="33795" name="Picture 2" descr="C:\Users\Toshiba\Desktop\004ge3f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505200"/>
            <a:ext cx="233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r>
              <a:rPr lang="ru-RU" u="sng" smtClean="0"/>
              <a:t>Понятие о личной гигиене</a:t>
            </a:r>
          </a:p>
        </p:txBody>
      </p:sp>
      <p:sp>
        <p:nvSpPr>
          <p:cNvPr id="34818" name="Содержимое 4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19600" cy="5334000"/>
          </a:xfrm>
        </p:spPr>
        <p:txBody>
          <a:bodyPr>
            <a:normAutofit fontScale="85000" lnSpcReduction="20000"/>
          </a:bodyPr>
          <a:lstStyle/>
          <a:p>
            <a:pPr>
              <a:buFont typeface="Georgia" pitchFamily="18" charset="0"/>
              <a:buNone/>
            </a:pPr>
            <a:r>
              <a:rPr lang="ru-RU" b="1" smtClean="0"/>
              <a:t>Личная гигиена</a:t>
            </a:r>
            <a:r>
              <a:rPr lang="ru-RU" smtClean="0"/>
              <a:t> — совокупность гигиенических правил, выполнение которых способствует сохранению и укреплению здоровья. </a:t>
            </a:r>
          </a:p>
          <a:p>
            <a:pPr>
              <a:buFont typeface="Georgia" pitchFamily="18" charset="0"/>
              <a:buNone/>
            </a:pPr>
            <a:r>
              <a:rPr lang="ru-RU" smtClean="0"/>
              <a:t>Эти правила нейтрализуют воздействующие на организм </a:t>
            </a:r>
            <a:r>
              <a:rPr lang="ru-RU" b="1" i="1" smtClean="0"/>
              <a:t>факторы:</a:t>
            </a:r>
          </a:p>
          <a:p>
            <a:r>
              <a:rPr lang="ru-RU" smtClean="0"/>
              <a:t>Биологические (паразиты, насекомые, антибиотики и др.)</a:t>
            </a:r>
          </a:p>
          <a:p>
            <a:r>
              <a:rPr lang="ru-RU" smtClean="0"/>
              <a:t>Физические (шум вибрация электромагнитное излучение и т. п.)</a:t>
            </a:r>
          </a:p>
          <a:p>
            <a:r>
              <a:rPr lang="ru-RU" smtClean="0"/>
              <a:t>Химические (химические элементы и их соединения)</a:t>
            </a:r>
          </a:p>
          <a:p>
            <a:pPr>
              <a:buFont typeface="Georgia" pitchFamily="18" charset="0"/>
              <a:buNone/>
            </a:pPr>
            <a:endParaRPr lang="ru-RU" smtClean="0"/>
          </a:p>
        </p:txBody>
      </p:sp>
      <p:pic>
        <p:nvPicPr>
          <p:cNvPr id="34819" name="Picture 2" descr="C:\Users\Toshiba\Desktop\17fdc9f0c1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752600"/>
            <a:ext cx="3889375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Toshiba\Desktop\004ge3f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648200"/>
            <a:ext cx="233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Текст 4"/>
          <p:cNvSpPr>
            <a:spLocks noGrp="1"/>
          </p:cNvSpPr>
          <p:nvPr>
            <p:ph type="body" idx="1"/>
          </p:nvPr>
        </p:nvSpPr>
        <p:spPr>
          <a:xfrm>
            <a:off x="533400" y="533400"/>
            <a:ext cx="7961313" cy="3200400"/>
          </a:xfrm>
        </p:spPr>
        <p:txBody>
          <a:bodyPr/>
          <a:lstStyle/>
          <a:p>
            <a:pPr marL="44450" algn="ctr"/>
            <a:r>
              <a:rPr lang="ru-RU" sz="6000" dirty="0" smtClean="0"/>
              <a:t>Основные понятия о здоровье и здоровом образе жизни</a:t>
            </a: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001000" y="6096000"/>
            <a:ext cx="685800" cy="5334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7391400" y="6096000"/>
            <a:ext cx="609600" cy="533400"/>
          </a:xfrm>
          <a:prstGeom prst="actionButtonBackPrevio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/>
            <a:r>
              <a:rPr lang="ru-RU" u="sng" smtClean="0"/>
              <a:t>Основные задачи гигиены</a:t>
            </a:r>
          </a:p>
        </p:txBody>
      </p:sp>
      <p:sp>
        <p:nvSpPr>
          <p:cNvPr id="36867" name="Содержимое 5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600" b="1" smtClean="0"/>
              <a:t>Основными задачами личной гигиены являются:</a:t>
            </a:r>
          </a:p>
          <a:p>
            <a:r>
              <a:rPr lang="ru-RU" sz="2600" smtClean="0"/>
              <a:t>изучение влияния внешней среды на состояние здоровья и работоспособность людей. </a:t>
            </a:r>
          </a:p>
          <a:p>
            <a:r>
              <a:rPr lang="ru-RU" sz="2600" smtClean="0"/>
              <a:t>разработка гигиенических норм, правил и мероприятий по оздоровлению внешней среды и устранению вредно действующих факторов;</a:t>
            </a:r>
          </a:p>
          <a:p>
            <a:r>
              <a:rPr lang="ru-RU" sz="2600" smtClean="0"/>
              <a:t>разработка гигиенических нормативов, правил и мероприятий по повышению сопротивляемости организма к возможным вредным влияниям окружающей среды в целях улучшения здоровья и физического развития, повышения работоспособности</a:t>
            </a:r>
          </a:p>
          <a:p>
            <a:pPr>
              <a:buFont typeface="Georgia" pitchFamily="18" charset="0"/>
              <a:buNone/>
            </a:pPr>
            <a:endParaRPr lang="ru-RU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ru-RU" u="sng" smtClean="0"/>
              <a:t>Гигиена кожи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b="1" u="sng" dirty="0" smtClean="0"/>
              <a:t>Кожа человека </a:t>
            </a:r>
            <a:r>
              <a:rPr lang="ru-RU" sz="2400" dirty="0" smtClean="0"/>
              <a:t>– это такой же орган </a:t>
            </a:r>
            <a:r>
              <a:rPr lang="ru-RU" sz="2400" dirty="0" err="1" smtClean="0"/>
              <a:t>человеского</a:t>
            </a:r>
            <a:r>
              <a:rPr lang="ru-RU" sz="2400" dirty="0" smtClean="0"/>
              <a:t> организма, как и многие другие.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Она имеет сложное строение и выполняет множество </a:t>
            </a:r>
            <a:r>
              <a:rPr lang="ru-RU" sz="2400" b="1" u="sng" dirty="0" smtClean="0"/>
              <a:t>функций</a:t>
            </a:r>
            <a:r>
              <a:rPr lang="ru-RU" sz="2400" dirty="0" smtClean="0"/>
              <a:t>: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Отделяет внутреннюю среду организма, от внешней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Защищает организм от повреждений (механических и химических)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Регулирует температуру тела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Дает возможность осязать предметы, чувствовать боль, тепло, холод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400" dirty="0" smtClean="0"/>
              <a:t>Выводит вредные вещества из организма (с помощью потовых желез)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</p:spPr>
        <p:txBody>
          <a:bodyPr/>
          <a:lstStyle/>
          <a:p>
            <a:pPr algn="ctr"/>
            <a:r>
              <a:rPr lang="ru-RU" u="sng" smtClean="0"/>
              <a:t>Правила гигиены кожи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600" u="sng" dirty="0" smtClean="0"/>
              <a:t>Чтобы кожа успешно выполняла свои функции, необходимо соблюдать следующие правила: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Мыться каждый день с мылом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Своевременно менять белье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Если кожа сухая или чешется, мазать её кремом или мазью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Не выдавливать прыщи, не пытаться вскрыть гнойники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Если на теле появилась сыпь – обязательно обратится к врачу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Употреблять в пищу больше овощей и фруктов, молока.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Избегать продукцию, вызывающую аллергическую реакцию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Защищать кожу от обморожения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Не носить одежду, вызывающую раздражение кожи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Не носить слишком тесную или чересчур свободную одежду и обувь, т.к. могут возникнуть раздражения и мозоли. 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14400"/>
          </a:xfrm>
        </p:spPr>
        <p:txBody>
          <a:bodyPr/>
          <a:lstStyle/>
          <a:p>
            <a:pPr algn="ctr"/>
            <a:r>
              <a:rPr lang="ru-RU" u="sng" smtClean="0"/>
              <a:t>Гигиена питания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b="1" dirty="0" smtClean="0"/>
              <a:t>Гигиена питания</a:t>
            </a:r>
            <a:r>
              <a:rPr lang="ru-RU" sz="2400" dirty="0" smtClean="0"/>
              <a:t> - одна из отраслей гигиены, изучающая проблемы полноценного и рационального питания человека.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Рациональное питание должно соответствовать следующим требованиям правил </a:t>
            </a:r>
            <a:r>
              <a:rPr lang="ru-RU" sz="2400" b="1" dirty="0" smtClean="0"/>
              <a:t>гигиены питания</a:t>
            </a:r>
            <a:r>
              <a:rPr lang="ru-RU" sz="2400" dirty="0" smtClean="0"/>
              <a:t>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Суточный рацион должен соотноситься по энергетической ценности с </a:t>
            </a:r>
            <a:r>
              <a:rPr lang="ru-RU" sz="2400" dirty="0" err="1" smtClean="0"/>
              <a:t>энерготратами</a:t>
            </a:r>
            <a:r>
              <a:rPr lang="ru-RU" sz="2400" dirty="0" smtClean="0"/>
              <a:t> организма.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Как количество, так и пропорции пищевых веществ следует согласовывать с физиологическими потребностями человека.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Химическая состав пищи должен соответствовать ферментативным системам человеческого организма.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Пищевой рацион следует правильно распределить в течении дня.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/>
              <a:t>Питание в санитарно-эпидемиологическом отношении должно быть безупречным.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</p:spPr>
        <p:txBody>
          <a:bodyPr/>
          <a:lstStyle/>
          <a:p>
            <a:pPr algn="ctr"/>
            <a:r>
              <a:rPr lang="ru-RU" u="sng" smtClean="0"/>
              <a:t>Гигиена питания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В окружающей нас среде, на продуктах питания, присутствует большое количество микроорганизмов, способных очень быстро размножаться при благоприятных условиях.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Многие из них вырабатывают сильные яды, что предъявляет особые требования к </a:t>
            </a:r>
            <a:r>
              <a:rPr lang="ru-RU" sz="2000" b="1" dirty="0" smtClean="0"/>
              <a:t>гигиене питания</a:t>
            </a:r>
            <a:r>
              <a:rPr lang="ru-RU" sz="2000" dirty="0" smtClean="0"/>
              <a:t>. 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Плесневые грибы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Дрожжевые грибки</a:t>
            </a:r>
          </a:p>
          <a:p>
            <a:pPr marL="566928" indent="-45720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Бактерии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u="sng" dirty="0" smtClean="0"/>
              <a:t>На пищевые продукты бактерии могут попасть следующим образом: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с грязных рук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с грязных поверхностей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с гноящихся язв, порезов и ожогов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с водой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с потоком воздуха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от домашних животных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от насекомых, птиц и грызунов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с пищевых отходов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Гигиена воды</a:t>
            </a:r>
            <a:endParaRPr lang="ru-RU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/>
              <a:t>Вода</a:t>
            </a:r>
            <a:r>
              <a:rPr lang="ru-RU" sz="2000" b="1" dirty="0" smtClean="0"/>
              <a:t> – это значимый для человеческого организма фактор внешней среды. Это обусловливает наше особое отношение к гигиене воды.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Вода составляет 60-70% массы человека и входит в состав всех  его биологических тканей.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Потеря 20% жидкости приводит к смерти.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Суточная потребность человека в питьевой воде - 2-3 л, а при физической работе - 4-6 л.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При этом человек должен получать безвредную по химическому составу воду, а значит, строго соблюдать правила </a:t>
            </a:r>
            <a:r>
              <a:rPr lang="ru-RU" sz="2000" b="1" dirty="0" smtClean="0"/>
              <a:t>гигиены воды</a:t>
            </a:r>
            <a:r>
              <a:rPr lang="ru-RU" sz="2000" dirty="0" smtClean="0"/>
              <a:t>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Наиболее благоприятная температура воды для питья – 7-12 градусов.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</a:rPr>
              <a:t>Болезни, передающиеся через воду: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Брюшной тиф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Паратифы А и Б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Холера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Дизентерия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Болезнь Боткина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Туляремия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Водная лихорадка</a:t>
            </a:r>
          </a:p>
        </p:txBody>
      </p:sp>
      <p:pic>
        <p:nvPicPr>
          <p:cNvPr id="6147" name="Picture 3" descr="C:\Users\Toshiba\Desktop\pressa_20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419600"/>
            <a:ext cx="2682875" cy="2193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14400"/>
          </a:xfrm>
        </p:spPr>
        <p:txBody>
          <a:bodyPr/>
          <a:lstStyle/>
          <a:p>
            <a:pPr algn="ctr"/>
            <a:r>
              <a:rPr lang="ru-RU" u="sng" smtClean="0"/>
              <a:t>Гигиена одежды</a:t>
            </a:r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000" b="1" smtClean="0"/>
              <a:t>Гигиена одежды</a:t>
            </a:r>
            <a:r>
              <a:rPr lang="ru-RU" sz="2000" smtClean="0"/>
              <a:t> определяет ее главное назначение - защита человека от неблагоприятного воздействия внешней среды и сохранение необходимой температуры тела. </a:t>
            </a:r>
          </a:p>
          <a:p>
            <a:pPr>
              <a:buFont typeface="Georgia" pitchFamily="18" charset="0"/>
              <a:buNone/>
            </a:pPr>
            <a:r>
              <a:rPr lang="ru-RU" sz="2000" smtClean="0"/>
              <a:t>Одежда должна быстро поглощать и отдавать влагу, быть достаточно пористой и легко очищаться от загрязнений.</a:t>
            </a:r>
          </a:p>
          <a:p>
            <a:pPr>
              <a:buFont typeface="Georgia" pitchFamily="18" charset="0"/>
              <a:buNone/>
            </a:pPr>
            <a:r>
              <a:rPr lang="ru-RU" sz="2000" smtClean="0"/>
              <a:t>Одежда бывает нескольких типов, соответствующих </a:t>
            </a:r>
            <a:r>
              <a:rPr lang="ru-RU" sz="2000" b="1" smtClean="0"/>
              <a:t>правилам гигиены одежды</a:t>
            </a:r>
            <a:r>
              <a:rPr lang="ru-RU" sz="2000" smtClean="0"/>
              <a:t>:</a:t>
            </a:r>
          </a:p>
          <a:p>
            <a:r>
              <a:rPr lang="ru-RU" sz="2000" b="1" smtClean="0"/>
              <a:t>повседневная или бытовая одежда</a:t>
            </a:r>
            <a:r>
              <a:rPr lang="ru-RU" sz="2000" smtClean="0"/>
              <a:t> (должна учитывать сезонные изменения климата и погоды)</a:t>
            </a:r>
          </a:p>
          <a:p>
            <a:r>
              <a:rPr lang="ru-RU" sz="2000" b="1" smtClean="0"/>
              <a:t>детская одежда</a:t>
            </a:r>
            <a:r>
              <a:rPr lang="ru-RU" sz="2000" smtClean="0"/>
              <a:t> (отличается малым весом и свободным покроем)</a:t>
            </a:r>
          </a:p>
          <a:p>
            <a:r>
              <a:rPr lang="ru-RU" sz="2000" b="1" smtClean="0"/>
              <a:t>производственная или профессиональная одежда</a:t>
            </a:r>
            <a:r>
              <a:rPr lang="ru-RU" sz="2000" smtClean="0"/>
              <a:t> (должна учитывать условия труда и защищать от профессиональных неблагоприятных факторов)</a:t>
            </a:r>
          </a:p>
          <a:p>
            <a:r>
              <a:rPr lang="ru-RU" sz="2000" b="1" smtClean="0"/>
              <a:t>спортивная одежда</a:t>
            </a:r>
            <a:r>
              <a:rPr lang="ru-RU" sz="2000" smtClean="0"/>
              <a:t> (для занятий физкультурой и спортом)</a:t>
            </a:r>
          </a:p>
          <a:p>
            <a:r>
              <a:rPr lang="ru-RU" sz="2000" b="1" smtClean="0"/>
              <a:t>военная одежда</a:t>
            </a:r>
            <a:r>
              <a:rPr lang="ru-RU" sz="2000" smtClean="0"/>
              <a:t> (должна учитывать специфику труда военнослужащих)</a:t>
            </a:r>
          </a:p>
          <a:p>
            <a:r>
              <a:rPr lang="ru-RU" sz="2000" b="1" smtClean="0"/>
              <a:t>больничная одежда</a:t>
            </a:r>
            <a:r>
              <a:rPr lang="ru-RU" sz="2000" smtClean="0"/>
              <a:t> (состоит в основном из пижам и халатов)</a:t>
            </a:r>
          </a:p>
          <a:p>
            <a:pPr>
              <a:buFont typeface="Georgia" pitchFamily="18" charset="0"/>
              <a:buNone/>
            </a:pPr>
            <a:endParaRPr lang="ru-RU" sz="200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shiba\Desktop\Cloth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4800" y="2133600"/>
            <a:ext cx="37592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62000"/>
          </a:xfrm>
        </p:spPr>
        <p:txBody>
          <a:bodyPr/>
          <a:lstStyle/>
          <a:p>
            <a:pPr algn="ctr"/>
            <a:r>
              <a:rPr lang="ru-RU" sz="4000" u="sng" smtClean="0"/>
              <a:t>Гигиена одежды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5254625" cy="5410200"/>
          </a:xfrm>
        </p:spPr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dirty="0" smtClean="0"/>
              <a:t>Гигиеническая летняя одежда</a:t>
            </a:r>
            <a:r>
              <a:rPr lang="ru-RU" sz="2000" dirty="0" smtClean="0"/>
              <a:t> </a:t>
            </a:r>
            <a:r>
              <a:rPr lang="ru-RU" sz="2000" b="1" dirty="0" smtClean="0"/>
              <a:t>должна</a:t>
            </a:r>
            <a:r>
              <a:rPr lang="ru-RU" sz="2000" dirty="0" smtClean="0"/>
              <a:t>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быть из хлопка, вискозы или льняного полотна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иметь свободный покрой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быть удобной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не должна нарушать кровообращение и стеснять движения 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Зимой </a:t>
            </a:r>
            <a:r>
              <a:rPr lang="ru-RU" sz="2000" b="1" dirty="0" smtClean="0"/>
              <a:t>гигиене одежды</a:t>
            </a:r>
            <a:r>
              <a:rPr lang="ru-RU" sz="2000" dirty="0" smtClean="0"/>
              <a:t> следует уделять особое внимание. </a:t>
            </a:r>
          </a:p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Одеваться следует так: чтобы не замерзнуть, и обуваться - чтобы не промочить ноги.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dirty="0" smtClean="0"/>
              <a:t>В холода важно: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носить достаточно теплое белье, лучше - трикотажное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не следует надевать несколько пар теплых носков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менять белье дважды в неделю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одеваться следует так, чтобы не замерзнуть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000" dirty="0" smtClean="0"/>
              <a:t>обуваться так, чтобы не промочить ноги.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ru-RU" u="sng" smtClean="0"/>
              <a:t>Гигиена жилища</a:t>
            </a:r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400" b="1" u="sng" smtClean="0"/>
              <a:t>Дом (жилище) </a:t>
            </a:r>
            <a:r>
              <a:rPr lang="ru-RU" sz="2400" smtClean="0"/>
              <a:t>- это то место, где мы проводим основную часть жизни. </a:t>
            </a:r>
          </a:p>
          <a:p>
            <a:pPr>
              <a:buFont typeface="Georgia" pitchFamily="18" charset="0"/>
              <a:buNone/>
            </a:pPr>
            <a:r>
              <a:rPr lang="ru-RU" sz="2400" smtClean="0"/>
              <a:t>Гигиенические требования распространяются на планировку, воздухообмен, освещение, микроклимат, отопление и звукоизоляцию жилища. </a:t>
            </a:r>
          </a:p>
          <a:p>
            <a:pPr>
              <a:buFont typeface="Georgia" pitchFamily="18" charset="0"/>
              <a:buNone/>
            </a:pPr>
            <a:r>
              <a:rPr lang="ru-RU" sz="2400" b="1" u="sng" smtClean="0"/>
              <a:t>Помещение, где проживает человек, должно быть: </a:t>
            </a:r>
          </a:p>
          <a:p>
            <a:r>
              <a:rPr lang="ru-RU" sz="2400" smtClean="0"/>
              <a:t>достаточно просторным и сухим</a:t>
            </a:r>
          </a:p>
          <a:p>
            <a:r>
              <a:rPr lang="ru-RU" sz="2400" smtClean="0"/>
              <a:t>хорошо освещаться прямым и рассеянным солнечным светом</a:t>
            </a:r>
          </a:p>
          <a:p>
            <a:r>
              <a:rPr lang="ru-RU" sz="2400" smtClean="0"/>
              <a:t>проветриваться </a:t>
            </a:r>
          </a:p>
          <a:p>
            <a:r>
              <a:rPr lang="ru-RU" sz="2400" smtClean="0"/>
              <a:t>иметь благоприятный микроклимат</a:t>
            </a:r>
          </a:p>
          <a:p>
            <a:r>
              <a:rPr lang="ru-RU" sz="2400" smtClean="0"/>
              <a:t>иметь незагрязненную воздушную среду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2" descr="C:\Users\Toshiba\Desktop\8uy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00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algn="ctr"/>
            <a:r>
              <a:rPr lang="ru-RU" u="sng" smtClean="0"/>
              <a:t>Здоровье человека</a:t>
            </a:r>
          </a:p>
        </p:txBody>
      </p:sp>
      <p:sp>
        <p:nvSpPr>
          <p:cNvPr id="17410" name="Содержимое 4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1800" b="1" smtClean="0"/>
              <a:t>Здоровье</a:t>
            </a:r>
            <a:r>
              <a:rPr lang="ru-RU" sz="1800" smtClean="0"/>
              <a:t> — состояние любого живого организма, при котором он в целом и все его органы способны полностью выполнять свои функции; отсутствие недуга, болезни.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6600" y="1905000"/>
            <a:ext cx="21336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ЗДОРОВЬЕ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2438400"/>
            <a:ext cx="2590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ДУХОВНОЕ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10200" y="2438400"/>
            <a:ext cx="2590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ФИЗИЧЕСКОЕ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5800" y="3048000"/>
            <a:ext cx="2590800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Достигается умением жить в согласии с собой, с родными, с друзьями</a:t>
            </a:r>
            <a:r>
              <a:rPr lang="en-US" dirty="0"/>
              <a:t>;</a:t>
            </a:r>
            <a:r>
              <a:rPr lang="ru-RU" dirty="0"/>
              <a:t> способностью прогнозировать различные ситуации и разрабатывать модели своего поведения.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410200" y="3048000"/>
            <a:ext cx="2590800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Зависит от двигательной активности, рационального питания, соблюдения правил личной гигиены и безопасного поведения</a:t>
            </a:r>
            <a:r>
              <a:rPr lang="en-US" sz="1700" dirty="0"/>
              <a:t>;</a:t>
            </a:r>
            <a:r>
              <a:rPr lang="ru-RU" sz="1700" dirty="0"/>
              <a:t> оптимального сочетания умственного и физического труда, умения отдыхать</a:t>
            </a: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534400" y="6248400"/>
            <a:ext cx="609600" cy="6096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назад 12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609600" cy="609600"/>
          </a:xfrm>
          <a:prstGeom prst="actionButtonBackPrevio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 descr="C:\Users\Toshiba\Desktop\der4et5rt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2" descr="C:\Users\Toshiba\Desktop\2345y6uj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C:\Users\Toshiba\Desktop\t5yujk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762000"/>
          </a:xfrm>
        </p:spPr>
        <p:txBody>
          <a:bodyPr/>
          <a:lstStyle/>
          <a:p>
            <a:pPr algn="ctr"/>
            <a:r>
              <a:rPr lang="ru-RU" sz="4000" u="sng" smtClean="0"/>
              <a:t>Вывод</a:t>
            </a: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0" y="1462088"/>
            <a:ext cx="4953000" cy="5395912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000" smtClean="0"/>
              <a:t>На сегодняшний день практически каждый человек, живущий в странах хоть какого – либо технического прогресса, имеет массу дел и обязанностей. </a:t>
            </a:r>
          </a:p>
          <a:p>
            <a:pPr>
              <a:buFont typeface="Georgia" pitchFamily="18" charset="0"/>
              <a:buNone/>
            </a:pPr>
            <a:r>
              <a:rPr lang="ru-RU" sz="2000" smtClean="0"/>
              <a:t>Порою ему не хватает времени даже на свои дела. В результате, с горою мелочных технических проблем человек просто забывает главные истины и цели, запутывается, забывает о своем здоровье. </a:t>
            </a:r>
          </a:p>
          <a:p>
            <a:pPr>
              <a:buFont typeface="Georgia" pitchFamily="18" charset="0"/>
              <a:buNone/>
            </a:pPr>
            <a:r>
              <a:rPr lang="ru-RU" sz="2000" b="1" smtClean="0"/>
              <a:t>Поэтому надо обязательно продумывать свои жизненные задачи и цели, чтобы выделить тем самым время для укрепления своего здоровья!</a:t>
            </a:r>
          </a:p>
        </p:txBody>
      </p:sp>
      <p:pic>
        <p:nvPicPr>
          <p:cNvPr id="12290" name="Picture 2" descr="C:\Users\Toshiba\Desktop\Проект ОБЖ\44640ae20bbd4fa14cd853f1d87876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1" y="1752600"/>
            <a:ext cx="4190999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ru-RU" u="sng" smtClean="0"/>
              <a:t>Здоровье человека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0400" y="1295400"/>
            <a:ext cx="21336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ЗДОРОВЬЕ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2057400"/>
            <a:ext cx="2438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/>
              <a:t>Индивидуальное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34000" y="2057400"/>
            <a:ext cx="2438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/>
              <a:t>Общественное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62000" y="2971800"/>
            <a:ext cx="2438400" cy="1905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Зависит от самих людей и требует постоянного контроля и мер предосторожности.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34000" y="2971800"/>
            <a:ext cx="2438400" cy="1905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Зависит от политических, социально-экономических и природно-экологических факторов.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876800"/>
            <a:ext cx="9144000" cy="1981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Общественное и индивидуально здоровье взаимозависимы!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Ведь общественное здоровье в конечном счете складывается из здоровья членов общества!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/>
          <a:lstStyle/>
          <a:p>
            <a:pPr algn="ctr"/>
            <a:r>
              <a:rPr lang="ru-RU" sz="4000" u="sng" smtClean="0"/>
              <a:t>Социальное здоровье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52600"/>
            <a:ext cx="4419600" cy="495300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</a:rPr>
              <a:t>Социальное здоровье современного человека</a:t>
            </a:r>
            <a:r>
              <a:rPr lang="ru-RU" sz="2000" b="1" dirty="0" smtClean="0"/>
              <a:t> </a:t>
            </a:r>
            <a:r>
              <a:rPr lang="ru-RU" sz="2000" dirty="0" smtClean="0"/>
              <a:t>- это не что иное, как его социальная активность, поведение в обществе, личное отношение к миру. 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Очень важно, чтобы человек стремился к самореализации и постоянному личностному развитию.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Способ самореализации зависит от того, что он ценит более всего и чего хочет добиться. (учеба, карьера, семья, дети)</a:t>
            </a:r>
            <a:endParaRPr lang="ru-RU" sz="2000" dirty="0"/>
          </a:p>
        </p:txBody>
      </p:sp>
      <p:pic>
        <p:nvPicPr>
          <p:cNvPr id="2050" name="Picture 2" descr="C:\Users\Toshiba\Desktop\soczd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133600"/>
            <a:ext cx="4500153" cy="2971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34400" y="6248400"/>
            <a:ext cx="609600" cy="609600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7848600" y="6248400"/>
            <a:ext cx="685800" cy="609600"/>
          </a:xfrm>
          <a:prstGeom prst="actionButtonBackPrevio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pPr algn="ctr"/>
            <a:r>
              <a:rPr lang="ru-RU" u="sng" smtClean="0"/>
              <a:t>Оценка здоровья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Как определить здоров человек или болен?  Для этого необходимо исследовать состояние и деятельность различных систем и органов.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/>
              <a:t>Показатели состояния здоровья: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Уровень кровяного давления 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Частота сердечных сокращений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Частота дыхания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Данные анализов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Рентгенологическое исследование 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u="sng" dirty="0" smtClean="0"/>
              <a:t>Основные критерии: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Наличие или отсутствие на момент обследования хронических заболеваний 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Уровень достигнутого физического и нервно-психического развития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Состояние основных систем организма – дыхательной, </a:t>
            </a:r>
            <a:r>
              <a:rPr lang="ru-RU" sz="2000" dirty="0" err="1" smtClean="0"/>
              <a:t>сердечно-сосудистой</a:t>
            </a:r>
            <a:r>
              <a:rPr lang="ru-RU" sz="2000" dirty="0" smtClean="0"/>
              <a:t>, выделительной, нервной. 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sz="2000" dirty="0" smtClean="0"/>
              <a:t>Степень сопротивляемости организма внешним воздействиям.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algn="ctr"/>
            <a:r>
              <a:rPr lang="ru-RU" sz="3600" u="sng" smtClean="0"/>
              <a:t>Группы здоровья детей и подростков</a:t>
            </a:r>
          </a:p>
        </p:txBody>
      </p:sp>
      <p:sp>
        <p:nvSpPr>
          <p:cNvPr id="11" name="Крест 10"/>
          <p:cNvSpPr/>
          <p:nvPr/>
        </p:nvSpPr>
        <p:spPr>
          <a:xfrm>
            <a:off x="228600" y="1447800"/>
            <a:ext cx="685800" cy="609600"/>
          </a:xfrm>
          <a:prstGeom prst="plus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Крест 13"/>
          <p:cNvSpPr/>
          <p:nvPr/>
        </p:nvSpPr>
        <p:spPr>
          <a:xfrm>
            <a:off x="228600" y="4648200"/>
            <a:ext cx="685800" cy="609600"/>
          </a:xfrm>
          <a:prstGeom prst="plu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Крест 14"/>
          <p:cNvSpPr/>
          <p:nvPr/>
        </p:nvSpPr>
        <p:spPr>
          <a:xfrm>
            <a:off x="228600" y="3581400"/>
            <a:ext cx="685800" cy="609600"/>
          </a:xfrm>
          <a:prstGeom prst="plus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6" name="Крест 15"/>
          <p:cNvSpPr/>
          <p:nvPr/>
        </p:nvSpPr>
        <p:spPr>
          <a:xfrm>
            <a:off x="228600" y="2438400"/>
            <a:ext cx="685800" cy="609600"/>
          </a:xfrm>
          <a:prstGeom prst="plus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1510" name="TextBox 16"/>
          <p:cNvSpPr txBox="1">
            <a:spLocks noChangeArrowheads="1"/>
          </p:cNvSpPr>
          <p:nvPr/>
        </p:nvSpPr>
        <p:spPr bwMode="auto">
          <a:xfrm>
            <a:off x="1143000" y="1447800"/>
            <a:ext cx="8001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Дети и подростки, у которых отсутствуют хронические заболевания, редко болеющие и имеющие нормальное физическое и нервно-психическое развитие.</a:t>
            </a:r>
          </a:p>
        </p:txBody>
      </p:sp>
      <p:sp>
        <p:nvSpPr>
          <p:cNvPr id="21511" name="TextBox 17"/>
          <p:cNvSpPr txBox="1">
            <a:spLocks noChangeArrowheads="1"/>
          </p:cNvSpPr>
          <p:nvPr/>
        </p:nvSpPr>
        <p:spPr bwMode="auto">
          <a:xfrm>
            <a:off x="1066800" y="23622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Дети и подростки, у которых отсутствуют хронич. заболевания, но имеются некоторые отклонения от нормы в физическом развитии или в работе какие-либо органов, часто (4 раза в год) и длительно (25 дней) болеющие одним заболеванием. </a:t>
            </a:r>
          </a:p>
        </p:txBody>
      </p:sp>
      <p:sp>
        <p:nvSpPr>
          <p:cNvPr id="21512" name="TextBox 18"/>
          <p:cNvSpPr txBox="1">
            <a:spLocks noChangeArrowheads="1"/>
          </p:cNvSpPr>
          <p:nvPr/>
        </p:nvSpPr>
        <p:spPr bwMode="auto">
          <a:xfrm>
            <a:off x="1143000" y="3581400"/>
            <a:ext cx="7315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Дети и подростки, имеющие хронич.заболевания, редко обостряющиеся, без выраженного нарушения общего состояния и самочувствия.</a:t>
            </a:r>
          </a:p>
        </p:txBody>
      </p:sp>
      <p:sp>
        <p:nvSpPr>
          <p:cNvPr id="21513" name="TextBox 19"/>
          <p:cNvSpPr txBox="1">
            <a:spLocks noChangeArrowheads="1"/>
          </p:cNvSpPr>
          <p:nvPr/>
        </p:nvSpPr>
        <p:spPr bwMode="auto">
          <a:xfrm>
            <a:off x="1219200" y="4495800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Дети и подростки с хронич. заболеваниями, врожденными пороками развития, с нарушениями общего состояния и самочувствия после обострения хронич.заболеваний, с затяжным периодом выздоровления.</a:t>
            </a:r>
          </a:p>
        </p:txBody>
      </p:sp>
      <p:sp>
        <p:nvSpPr>
          <p:cNvPr id="21514" name="TextBox 20"/>
          <p:cNvSpPr txBox="1">
            <a:spLocks noChangeArrowheads="1"/>
          </p:cNvSpPr>
          <p:nvPr/>
        </p:nvSpPr>
        <p:spPr bwMode="auto">
          <a:xfrm>
            <a:off x="1219200" y="5791200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Дети и подростки с тяжелыми хронич. заболеваниями и со сниженными функциональными возможностями.</a:t>
            </a:r>
          </a:p>
        </p:txBody>
      </p:sp>
      <p:sp>
        <p:nvSpPr>
          <p:cNvPr id="22" name="Крест 21"/>
          <p:cNvSpPr/>
          <p:nvPr/>
        </p:nvSpPr>
        <p:spPr>
          <a:xfrm>
            <a:off x="228600" y="5791200"/>
            <a:ext cx="685800" cy="609600"/>
          </a:xfrm>
          <a:prstGeom prst="plu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Desktop\Проект ОБЖ\243582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371600"/>
            <a:ext cx="4267200" cy="4597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/>
          <a:lstStyle/>
          <a:p>
            <a:pPr algn="ctr"/>
            <a:r>
              <a:rPr lang="ru-RU" u="sng" smtClean="0"/>
              <a:t>Всемирный день здоровья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0" y="2286000"/>
            <a:ext cx="4572000" cy="3657600"/>
          </a:xfrm>
        </p:spPr>
        <p:txBody>
          <a:bodyPr/>
          <a:lstStyle/>
          <a:p>
            <a:pPr algn="ctr">
              <a:buFont typeface="Georgia" pitchFamily="18" charset="0"/>
              <a:buNone/>
            </a:pPr>
            <a:r>
              <a:rPr lang="ru-RU" sz="3200" b="1" smtClean="0">
                <a:solidFill>
                  <a:srgbClr val="FF0000"/>
                </a:solidFill>
              </a:rPr>
              <a:t>ВСЕМИРНЫЙ ДЕНЬ ЗДОРОВЬЯ</a:t>
            </a:r>
          </a:p>
          <a:p>
            <a:pPr algn="ctr">
              <a:buFont typeface="Georgia" pitchFamily="18" charset="0"/>
              <a:buNone/>
            </a:pPr>
            <a:r>
              <a:rPr lang="ru-RU" sz="3200" smtClean="0">
                <a:solidFill>
                  <a:srgbClr val="FF0000"/>
                </a:solidFill>
              </a:rPr>
              <a:t>7 АПРЕЛЯ</a:t>
            </a:r>
          </a:p>
          <a:p>
            <a:pPr algn="ctr">
              <a:buFont typeface="Georgia" pitchFamily="18" charset="0"/>
              <a:buNone/>
            </a:pPr>
            <a:r>
              <a:rPr lang="ru-RU" sz="2400" smtClean="0"/>
              <a:t>(отмечается ежегодно, начиная с 1950 года)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066800"/>
          </a:xfrm>
        </p:spPr>
        <p:txBody>
          <a:bodyPr/>
          <a:lstStyle/>
          <a:p>
            <a:pPr algn="ctr"/>
            <a:r>
              <a:rPr lang="ru-RU" u="sng" smtClean="0"/>
              <a:t>Здоровый образ жизни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000" b="1" u="sng" smtClean="0"/>
              <a:t>Здоровый образ жизни </a:t>
            </a:r>
            <a:r>
              <a:rPr lang="ru-RU" sz="2000" smtClean="0"/>
              <a:t>– это индивидуальная система поведения и привычек каждого отдельного человека, обеспечивающая ему необходимый уровень жизнедеятельности и здоровое долголетие.</a:t>
            </a:r>
          </a:p>
          <a:p>
            <a:pPr>
              <a:buFont typeface="Georgia" pitchFamily="18" charset="0"/>
              <a:buNone/>
            </a:pPr>
            <a:r>
              <a:rPr lang="ru-RU" sz="2000" smtClean="0"/>
              <a:t>Образ жизни должен меняться с возрастом, он должен быть обеспечен энергетически, предполагать укрепление здоровья, иметь свой распорядок и ритм.</a:t>
            </a:r>
          </a:p>
          <a:p>
            <a:pPr>
              <a:buFont typeface="Georgia" pitchFamily="18" charset="0"/>
              <a:buNone/>
            </a:pPr>
            <a:r>
              <a:rPr lang="ru-RU" sz="2000" b="1" u="sng" smtClean="0"/>
              <a:t>В основе здорового образа жизни лежат: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3733800"/>
          <a:ext cx="914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5477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Биологические принципы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Социальные принципы</a:t>
                      </a:r>
                      <a:endParaRPr lang="ru-RU" sz="2000" dirty="0"/>
                    </a:p>
                  </a:txBody>
                  <a:tcPr/>
                </a:tc>
              </a:tr>
              <a:tr h="2469428">
                <a:tc>
                  <a:txBody>
                    <a:bodyPr/>
                    <a:lstStyle/>
                    <a:p>
                      <a:pPr marL="566928" indent="-457200"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питание </a:t>
                      </a:r>
                    </a:p>
                    <a:p>
                      <a:pPr marL="566928" indent="-457200"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солнечный свет</a:t>
                      </a:r>
                    </a:p>
                    <a:p>
                      <a:pPr marL="566928" indent="-457200"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тепло </a:t>
                      </a:r>
                    </a:p>
                    <a:p>
                      <a:pPr marL="566928" indent="-457200"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двигательная активность</a:t>
                      </a:r>
                    </a:p>
                    <a:p>
                      <a:pPr marL="566928" indent="-457200"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уединение</a:t>
                      </a:r>
                    </a:p>
                    <a:p>
                      <a:pPr marL="566928" indent="-457200"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игровая деятельность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     эстетичность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     нравственность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     присутствие</a:t>
                      </a:r>
                      <a:r>
                        <a:rPr lang="ru-RU" baseline="0" dirty="0" smtClean="0"/>
                        <a:t> волевого начала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      способность к самоограничению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1084</Words>
  <Application>Microsoft Office PowerPoint</Application>
  <PresentationFormat>Экран (4:3)</PresentationFormat>
  <Paragraphs>250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Человек и его здоровье </vt:lpstr>
      <vt:lpstr>Презентация PowerPoint</vt:lpstr>
      <vt:lpstr>Здоровье человека</vt:lpstr>
      <vt:lpstr>Здоровье человека</vt:lpstr>
      <vt:lpstr>Социальное здоровье</vt:lpstr>
      <vt:lpstr>Оценка здоровья</vt:lpstr>
      <vt:lpstr>Группы здоровья детей и подростков</vt:lpstr>
      <vt:lpstr>Всемирный день здоровья</vt:lpstr>
      <vt:lpstr>Здоровый образ жизни</vt:lpstr>
      <vt:lpstr>Элементы ЗОЖ</vt:lpstr>
      <vt:lpstr>Современные методы оздоровления</vt:lpstr>
      <vt:lpstr>Факторы риска </vt:lpstr>
      <vt:lpstr>Солнце</vt:lpstr>
      <vt:lpstr>Факторы, разрушающие здоровье человека</vt:lpstr>
      <vt:lpstr>Курение</vt:lpstr>
      <vt:lpstr>Алкоголизм</vt:lpstr>
      <vt:lpstr>Наркомания и токсикомания</vt:lpstr>
      <vt:lpstr>Презентация PowerPoint</vt:lpstr>
      <vt:lpstr>Понятие о личной гигиене</vt:lpstr>
      <vt:lpstr>Основные задачи гигиены</vt:lpstr>
      <vt:lpstr>Гигиена кожи</vt:lpstr>
      <vt:lpstr>Правила гигиены кожи</vt:lpstr>
      <vt:lpstr>Гигиена питания</vt:lpstr>
      <vt:lpstr>Гигиена питания</vt:lpstr>
      <vt:lpstr>Гигиена воды</vt:lpstr>
      <vt:lpstr>Гигиена одежды</vt:lpstr>
      <vt:lpstr>Гигиена одежды</vt:lpstr>
      <vt:lpstr>Гигиена жилища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ОБЖ на тему «Наркомания»</dc:title>
  <dc:creator>Toshiba</dc:creator>
  <cp:lastModifiedBy>Наталья</cp:lastModifiedBy>
  <cp:revision>82</cp:revision>
  <dcterms:created xsi:type="dcterms:W3CDTF">2011-11-13T11:27:52Z</dcterms:created>
  <dcterms:modified xsi:type="dcterms:W3CDTF">2022-05-05T12:35:53Z</dcterms:modified>
</cp:coreProperties>
</file>